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3" r:id="rId1"/>
  </p:sldMasterIdLst>
  <p:notesMasterIdLst>
    <p:notesMasterId r:id="rId23"/>
  </p:notesMasterIdLst>
  <p:handoutMasterIdLst>
    <p:handoutMasterId r:id="rId24"/>
  </p:handoutMasterIdLst>
  <p:sldIdLst>
    <p:sldId id="258" r:id="rId2"/>
    <p:sldId id="855" r:id="rId3"/>
    <p:sldId id="828" r:id="rId4"/>
    <p:sldId id="868" r:id="rId5"/>
    <p:sldId id="835" r:id="rId6"/>
    <p:sldId id="871" r:id="rId7"/>
    <p:sldId id="873" r:id="rId8"/>
    <p:sldId id="872" r:id="rId9"/>
    <p:sldId id="874" r:id="rId10"/>
    <p:sldId id="875" r:id="rId11"/>
    <p:sldId id="876" r:id="rId12"/>
    <p:sldId id="885" r:id="rId13"/>
    <p:sldId id="877" r:id="rId14"/>
    <p:sldId id="878" r:id="rId15"/>
    <p:sldId id="882" r:id="rId16"/>
    <p:sldId id="879" r:id="rId17"/>
    <p:sldId id="883" r:id="rId18"/>
    <p:sldId id="884" r:id="rId19"/>
    <p:sldId id="886" r:id="rId20"/>
    <p:sldId id="887" r:id="rId21"/>
    <p:sldId id="848" r:id="rId22"/>
  </p:sldIdLst>
  <p:sldSz cx="9144000" cy="6858000" type="screen4x3"/>
  <p:notesSz cx="7104063" cy="10234613"/>
  <p:defaultTextStyle>
    <a:defPPr>
      <a:defRPr lang="sk-SK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52B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31" autoAdjust="0"/>
    <p:restoredTop sz="94591" autoAdjust="0"/>
  </p:normalViewPr>
  <p:slideViewPr>
    <p:cSldViewPr>
      <p:cViewPr varScale="1">
        <p:scale>
          <a:sx n="100" d="100"/>
          <a:sy n="100" d="100"/>
        </p:scale>
        <p:origin x="2276" y="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85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3972" y="84"/>
      </p:cViewPr>
      <p:guideLst>
        <p:guide orient="horz" pos="3224"/>
        <p:guide pos="223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>
            <a:extLst>
              <a:ext uri="{FF2B5EF4-FFF2-40B4-BE49-F238E27FC236}">
                <a16:creationId xmlns:a16="http://schemas.microsoft.com/office/drawing/2014/main" id="{BCBB6070-2566-1006-F4F4-8F158524F00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9750" cy="512763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461EBC9-5E39-1725-37FA-3DD5B46C11C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2725" y="0"/>
            <a:ext cx="3079750" cy="512763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600DE03-4AEC-4A9D-B060-DA3B2A9B7B0A}" type="datetimeFigureOut">
              <a:rPr lang="sk-SK"/>
              <a:pPr>
                <a:defRPr/>
              </a:pPr>
              <a:t>22. 5. 2024</a:t>
            </a:fld>
            <a:endParaRPr lang="sk-SK" dirty="0"/>
          </a:p>
        </p:txBody>
      </p:sp>
      <p:sp>
        <p:nvSpPr>
          <p:cNvPr id="4" name="Zástupný symbol päty 3">
            <a:extLst>
              <a:ext uri="{FF2B5EF4-FFF2-40B4-BE49-F238E27FC236}">
                <a16:creationId xmlns:a16="http://schemas.microsoft.com/office/drawing/2014/main" id="{C52DFBC2-1A54-D938-2733-1DCF78B3CE8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720263"/>
            <a:ext cx="3079750" cy="512762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4">
            <a:extLst>
              <a:ext uri="{FF2B5EF4-FFF2-40B4-BE49-F238E27FC236}">
                <a16:creationId xmlns:a16="http://schemas.microsoft.com/office/drawing/2014/main" id="{0AE2A4DD-0057-AE85-99E6-A6F948549E7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2725" y="9720263"/>
            <a:ext cx="3079750" cy="512762"/>
          </a:xfrm>
          <a:prstGeom prst="rect">
            <a:avLst/>
          </a:prstGeom>
        </p:spPr>
        <p:txBody>
          <a:bodyPr vert="horz" wrap="square" lIns="94787" tIns="47393" rIns="94787" bIns="4739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A98F7847-5757-4686-B662-33CFC0958EFD}" type="slidenum">
              <a:rPr lang="sk-SK" altLang="sk-SK"/>
              <a:pPr/>
              <a:t>‹#›</a:t>
            </a:fld>
            <a:endParaRPr lang="sk-SK" alt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>
            <a:extLst>
              <a:ext uri="{FF2B5EF4-FFF2-40B4-BE49-F238E27FC236}">
                <a16:creationId xmlns:a16="http://schemas.microsoft.com/office/drawing/2014/main" id="{392CFF86-18D8-7C17-C753-3BB5905A532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9750" cy="512763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6E421656-8EFE-44B2-7AB7-F748D115B0F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9750" cy="512763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585DEED-6086-4E64-918E-421792863C2F}" type="datetimeFigureOut">
              <a:rPr lang="sk-SK"/>
              <a:pPr>
                <a:defRPr/>
              </a:pPr>
              <a:t>22. 5. 2024</a:t>
            </a:fld>
            <a:endParaRPr lang="sk-SK"/>
          </a:p>
        </p:txBody>
      </p:sp>
      <p:sp>
        <p:nvSpPr>
          <p:cNvPr id="4" name="Zástupný symbol obrazu snímky 3">
            <a:extLst>
              <a:ext uri="{FF2B5EF4-FFF2-40B4-BE49-F238E27FC236}">
                <a16:creationId xmlns:a16="http://schemas.microsoft.com/office/drawing/2014/main" id="{F8043FB0-47DA-357C-9B86-DB1F776714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9687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7" tIns="47393" rIns="94787" bIns="47393" rtlCol="0" anchor="ctr"/>
          <a:lstStyle/>
          <a:p>
            <a:pPr lvl="0"/>
            <a:endParaRPr lang="sk-SK" noProof="0"/>
          </a:p>
        </p:txBody>
      </p:sp>
      <p:sp>
        <p:nvSpPr>
          <p:cNvPr id="5" name="Zástupný symbol poznámok 4">
            <a:extLst>
              <a:ext uri="{FF2B5EF4-FFF2-40B4-BE49-F238E27FC236}">
                <a16:creationId xmlns:a16="http://schemas.microsoft.com/office/drawing/2014/main" id="{CB1C1D2C-A0FE-4398-0916-6798FCB1BC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9613" y="4862513"/>
            <a:ext cx="5684837" cy="4605337"/>
          </a:xfrm>
          <a:prstGeom prst="rect">
            <a:avLst/>
          </a:prstGeom>
        </p:spPr>
        <p:txBody>
          <a:bodyPr vert="horz" lIns="94787" tIns="47393" rIns="94787" bIns="47393" rtlCol="0"/>
          <a:lstStyle/>
          <a:p>
            <a:pPr lvl="0"/>
            <a:r>
              <a:rPr lang="sk-SK" noProof="0"/>
              <a:t>Upravte štýl predlohy textu.</a:t>
            </a:r>
          </a:p>
          <a:p>
            <a:pPr lvl="1"/>
            <a:r>
              <a:rPr lang="sk-SK" noProof="0"/>
              <a:t>Druhá úroveň</a:t>
            </a:r>
          </a:p>
          <a:p>
            <a:pPr lvl="2"/>
            <a:r>
              <a:rPr lang="sk-SK" noProof="0"/>
              <a:t>Tretia úroveň</a:t>
            </a:r>
          </a:p>
          <a:p>
            <a:pPr lvl="3"/>
            <a:r>
              <a:rPr lang="sk-SK" noProof="0"/>
              <a:t>Štvrtá úroveň</a:t>
            </a:r>
          </a:p>
          <a:p>
            <a:pPr lvl="4"/>
            <a:r>
              <a:rPr lang="sk-SK" noProof="0"/>
              <a:t>Piata úroveň</a:t>
            </a:r>
          </a:p>
        </p:txBody>
      </p:sp>
      <p:sp>
        <p:nvSpPr>
          <p:cNvPr id="6" name="Zástupný symbol päty 5">
            <a:extLst>
              <a:ext uri="{FF2B5EF4-FFF2-40B4-BE49-F238E27FC236}">
                <a16:creationId xmlns:a16="http://schemas.microsoft.com/office/drawing/2014/main" id="{A42931F0-7E73-C66F-232A-15180B41633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9750" cy="512762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6">
            <a:extLst>
              <a:ext uri="{FF2B5EF4-FFF2-40B4-BE49-F238E27FC236}">
                <a16:creationId xmlns:a16="http://schemas.microsoft.com/office/drawing/2014/main" id="{21D6AA02-94EC-C0C9-FA91-BC4343E94D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022725" y="9720263"/>
            <a:ext cx="3079750" cy="512762"/>
          </a:xfrm>
          <a:prstGeom prst="rect">
            <a:avLst/>
          </a:prstGeom>
        </p:spPr>
        <p:txBody>
          <a:bodyPr vert="horz" wrap="square" lIns="94787" tIns="47393" rIns="94787" bIns="4739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E85912BA-B245-40A5-8924-A518DB288065}" type="slidenum">
              <a:rPr lang="sk-SK" altLang="sk-SK"/>
              <a:pPr/>
              <a:t>‹#›</a:t>
            </a:fld>
            <a:endParaRPr lang="sk-SK" alt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84B84192-A294-DD20-F252-1E98E24095F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549B18A-7312-1300-9B9D-7B41E772C6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sk-SK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3C4D3D0D-3DE3-5568-2379-5327FA86B93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B24EC7AA-401F-2C04-FE42-93EF2D17D0E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sk-SK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>
            <a:extLst>
              <a:ext uri="{FF2B5EF4-FFF2-40B4-BE49-F238E27FC236}">
                <a16:creationId xmlns:a16="http://schemas.microsoft.com/office/drawing/2014/main" id="{4839E8F2-EBAB-57A5-3E87-83DF32752F1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>
            <a:extLst>
              <a:ext uri="{FF2B5EF4-FFF2-40B4-BE49-F238E27FC236}">
                <a16:creationId xmlns:a16="http://schemas.microsoft.com/office/drawing/2014/main" id="{E2FF20B1-1803-45B8-85DA-C0682B7A9C7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sk-SK" altLang="sk-SK"/>
          </a:p>
        </p:txBody>
      </p:sp>
      <p:sp>
        <p:nvSpPr>
          <p:cNvPr id="11268" name="Zástupný symbol pro číslo snímku 3">
            <a:extLst>
              <a:ext uri="{FF2B5EF4-FFF2-40B4-BE49-F238E27FC236}">
                <a16:creationId xmlns:a16="http://schemas.microsoft.com/office/drawing/2014/main" id="{E386E08C-5EC7-966A-6525-7E1D7E8A00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39EFD6B0-0801-419D-BA1A-424218E91C78}" type="slidenum">
              <a:rPr lang="sk-SK" altLang="sk-SK"/>
              <a:pPr/>
              <a:t>4</a:t>
            </a:fld>
            <a:endParaRPr lang="sk-SK" altLang="sk-SK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>
            <a:extLst>
              <a:ext uri="{FF2B5EF4-FFF2-40B4-BE49-F238E27FC236}">
                <a16:creationId xmlns:a16="http://schemas.microsoft.com/office/drawing/2014/main" id="{F2BE3AC5-B8AD-7C85-F356-B36F1E51E45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Zástupný symbol pro poznámky 2">
            <a:extLst>
              <a:ext uri="{FF2B5EF4-FFF2-40B4-BE49-F238E27FC236}">
                <a16:creationId xmlns:a16="http://schemas.microsoft.com/office/drawing/2014/main" id="{98C316F5-3EAE-F348-3C9D-22A8AA73F3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sk-SK" altLang="sk-SK"/>
          </a:p>
        </p:txBody>
      </p:sp>
      <p:sp>
        <p:nvSpPr>
          <p:cNvPr id="14340" name="Zástupný symbol pro číslo snímku 3">
            <a:extLst>
              <a:ext uri="{FF2B5EF4-FFF2-40B4-BE49-F238E27FC236}">
                <a16:creationId xmlns:a16="http://schemas.microsoft.com/office/drawing/2014/main" id="{4274117B-0721-456B-6541-2DF0AF51AA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28F711E3-755E-4374-B937-1C26A5A3DD3A}" type="slidenum">
              <a:rPr lang="sk-SK" altLang="sk-SK"/>
              <a:pPr/>
              <a:t>6</a:t>
            </a:fld>
            <a:endParaRPr lang="sk-SK" altLang="sk-SK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>
            <a:extLst>
              <a:ext uri="{FF2B5EF4-FFF2-40B4-BE49-F238E27FC236}">
                <a16:creationId xmlns:a16="http://schemas.microsoft.com/office/drawing/2014/main" id="{1CF9A691-900A-35FD-A264-B9881F5B363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>
            <a:extLst>
              <a:ext uri="{FF2B5EF4-FFF2-40B4-BE49-F238E27FC236}">
                <a16:creationId xmlns:a16="http://schemas.microsoft.com/office/drawing/2014/main" id="{53EEC231-9078-925B-77F2-415F882F2F1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sk-SK" altLang="sk-SK"/>
          </a:p>
        </p:txBody>
      </p:sp>
      <p:sp>
        <p:nvSpPr>
          <p:cNvPr id="17412" name="Zástupný symbol pro číslo snímku 3">
            <a:extLst>
              <a:ext uri="{FF2B5EF4-FFF2-40B4-BE49-F238E27FC236}">
                <a16:creationId xmlns:a16="http://schemas.microsoft.com/office/drawing/2014/main" id="{FBF182A0-19C0-0068-E0F2-403F27F4BD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FB9A4CAF-AB3E-43B8-B8A0-475AA7A7260D}" type="slidenum">
              <a:rPr lang="sk-SK" altLang="sk-SK"/>
              <a:pPr/>
              <a:t>8</a:t>
            </a:fld>
            <a:endParaRPr lang="sk-SK" altLang="sk-SK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>
            <a:extLst>
              <a:ext uri="{FF2B5EF4-FFF2-40B4-BE49-F238E27FC236}">
                <a16:creationId xmlns:a16="http://schemas.microsoft.com/office/drawing/2014/main" id="{8699A045-5275-4BF9-A84B-3FC3CD531EA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>
            <a:extLst>
              <a:ext uri="{FF2B5EF4-FFF2-40B4-BE49-F238E27FC236}">
                <a16:creationId xmlns:a16="http://schemas.microsoft.com/office/drawing/2014/main" id="{00478964-E142-AD3D-7086-B8212F11607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sk-SK" altLang="sk-SK"/>
          </a:p>
        </p:txBody>
      </p:sp>
      <p:sp>
        <p:nvSpPr>
          <p:cNvPr id="20484" name="Zástupný symbol pro číslo snímku 3">
            <a:extLst>
              <a:ext uri="{FF2B5EF4-FFF2-40B4-BE49-F238E27FC236}">
                <a16:creationId xmlns:a16="http://schemas.microsoft.com/office/drawing/2014/main" id="{5F24B9E9-4A1A-0995-7384-06CCDA3A14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640F47B7-57D0-40EF-A6E4-D9199EDF667F}" type="slidenum">
              <a:rPr lang="sk-SK" altLang="sk-SK"/>
              <a:pPr/>
              <a:t>10</a:t>
            </a:fld>
            <a:endParaRPr lang="sk-SK" altLang="sk-SK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>
            <a:extLst>
              <a:ext uri="{FF2B5EF4-FFF2-40B4-BE49-F238E27FC236}">
                <a16:creationId xmlns:a16="http://schemas.microsoft.com/office/drawing/2014/main" id="{B965A574-682D-2D65-EE9A-51C2B410817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Zástupný symbol pro poznámky 2">
            <a:extLst>
              <a:ext uri="{FF2B5EF4-FFF2-40B4-BE49-F238E27FC236}">
                <a16:creationId xmlns:a16="http://schemas.microsoft.com/office/drawing/2014/main" id="{A3676EF0-CF0C-B4CF-C7FB-E98D61D3369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sk-SK" altLang="sk-SK"/>
          </a:p>
        </p:txBody>
      </p:sp>
      <p:sp>
        <p:nvSpPr>
          <p:cNvPr id="22532" name="Zástupný symbol pro číslo snímku 3">
            <a:extLst>
              <a:ext uri="{FF2B5EF4-FFF2-40B4-BE49-F238E27FC236}">
                <a16:creationId xmlns:a16="http://schemas.microsoft.com/office/drawing/2014/main" id="{F4ED724A-1FD1-7797-5094-A9642EAFDA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C8C521FD-5406-4FDF-B5AD-22D6FA585E98}" type="slidenum">
              <a:rPr lang="sk-SK" altLang="sk-SK"/>
              <a:pPr/>
              <a:t>11</a:t>
            </a:fld>
            <a:endParaRPr lang="sk-SK" altLang="sk-SK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>
            <a:extLst>
              <a:ext uri="{FF2B5EF4-FFF2-40B4-BE49-F238E27FC236}">
                <a16:creationId xmlns:a16="http://schemas.microsoft.com/office/drawing/2014/main" id="{2546F8D4-9056-6B7F-4CAD-83137718BE7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>
            <a:extLst>
              <a:ext uri="{FF2B5EF4-FFF2-40B4-BE49-F238E27FC236}">
                <a16:creationId xmlns:a16="http://schemas.microsoft.com/office/drawing/2014/main" id="{FCC85B1E-F1B8-6BC7-0671-C7F586340B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sk-SK" altLang="sk-SK"/>
          </a:p>
        </p:txBody>
      </p:sp>
      <p:sp>
        <p:nvSpPr>
          <p:cNvPr id="25604" name="Zástupný symbol pro číslo snímku 3">
            <a:extLst>
              <a:ext uri="{FF2B5EF4-FFF2-40B4-BE49-F238E27FC236}">
                <a16:creationId xmlns:a16="http://schemas.microsoft.com/office/drawing/2014/main" id="{4DB90276-BA26-C87D-6ACD-695BE46C17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654B37F9-0BCE-49F5-B3B6-8D00D0725477}" type="slidenum">
              <a:rPr lang="sk-SK" altLang="sk-SK"/>
              <a:pPr/>
              <a:t>13</a:t>
            </a:fld>
            <a:endParaRPr lang="sk-SK" altLang="sk-SK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>
            <a:extLst>
              <a:ext uri="{FF2B5EF4-FFF2-40B4-BE49-F238E27FC236}">
                <a16:creationId xmlns:a16="http://schemas.microsoft.com/office/drawing/2014/main" id="{CA72BA5E-F829-462F-0EA3-629B0D83D65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>
            <a:extLst>
              <a:ext uri="{FF2B5EF4-FFF2-40B4-BE49-F238E27FC236}">
                <a16:creationId xmlns:a16="http://schemas.microsoft.com/office/drawing/2014/main" id="{52B0AE00-1899-92A0-31FE-AB3815622D3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sk-SK" altLang="sk-SK"/>
          </a:p>
        </p:txBody>
      </p:sp>
      <p:sp>
        <p:nvSpPr>
          <p:cNvPr id="28676" name="Zástupný symbol pro číslo snímku 3">
            <a:extLst>
              <a:ext uri="{FF2B5EF4-FFF2-40B4-BE49-F238E27FC236}">
                <a16:creationId xmlns:a16="http://schemas.microsoft.com/office/drawing/2014/main" id="{247F86F7-1E0D-3B35-897C-20C6ACBE33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1AB8F844-57C8-4975-BD79-F45F0B6D5BD2}" type="slidenum">
              <a:rPr lang="sk-SK" altLang="sk-SK"/>
              <a:pPr/>
              <a:t>15</a:t>
            </a:fld>
            <a:endParaRPr lang="sk-SK" altLang="sk-SK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>
            <a:extLst>
              <a:ext uri="{FF2B5EF4-FFF2-40B4-BE49-F238E27FC236}">
                <a16:creationId xmlns:a16="http://schemas.microsoft.com/office/drawing/2014/main" id="{1EEEF7BA-490B-BB1E-C247-5E85DAB8D43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>
            <a:extLst>
              <a:ext uri="{FF2B5EF4-FFF2-40B4-BE49-F238E27FC236}">
                <a16:creationId xmlns:a16="http://schemas.microsoft.com/office/drawing/2014/main" id="{503479D2-A35B-E3D4-4DDB-586BABBE8DA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sk-SK" altLang="sk-SK"/>
          </a:p>
        </p:txBody>
      </p:sp>
      <p:sp>
        <p:nvSpPr>
          <p:cNvPr id="30724" name="Zástupný symbol pro číslo snímku 3">
            <a:extLst>
              <a:ext uri="{FF2B5EF4-FFF2-40B4-BE49-F238E27FC236}">
                <a16:creationId xmlns:a16="http://schemas.microsoft.com/office/drawing/2014/main" id="{0DEFE574-B33C-F3E5-295E-C33EB2E397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69D6D68E-C0CB-4A70-B852-67EEB0E888ED}" type="slidenum">
              <a:rPr lang="sk-SK" altLang="sk-SK"/>
              <a:pPr/>
              <a:t>16</a:t>
            </a:fld>
            <a:endParaRPr lang="sk-SK" altLang="sk-SK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>
            <a:extLst>
              <a:ext uri="{FF2B5EF4-FFF2-40B4-BE49-F238E27FC236}">
                <a16:creationId xmlns:a16="http://schemas.microsoft.com/office/drawing/2014/main" id="{B78513EF-3E95-EB27-9C37-ECED300595A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>
            <a:extLst>
              <a:ext uri="{FF2B5EF4-FFF2-40B4-BE49-F238E27FC236}">
                <a16:creationId xmlns:a16="http://schemas.microsoft.com/office/drawing/2014/main" id="{31BFE04D-94DC-AF83-DAD8-4041909477F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sk-SK" altLang="sk-SK"/>
          </a:p>
        </p:txBody>
      </p:sp>
      <p:sp>
        <p:nvSpPr>
          <p:cNvPr id="32772" name="Zástupný symbol pro číslo snímku 3">
            <a:extLst>
              <a:ext uri="{FF2B5EF4-FFF2-40B4-BE49-F238E27FC236}">
                <a16:creationId xmlns:a16="http://schemas.microsoft.com/office/drawing/2014/main" id="{4E2599ED-6F46-AECC-BD40-9EF6907F31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88E3F888-A176-4433-9C67-CD139EBF0E5B}" type="slidenum">
              <a:rPr lang="sk-SK" altLang="sk-SK"/>
              <a:pPr/>
              <a:t>17</a:t>
            </a:fld>
            <a:endParaRPr lang="sk-SK" altLang="sk-SK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>
            <a:extLst>
              <a:ext uri="{FF2B5EF4-FFF2-40B4-BE49-F238E27FC236}">
                <a16:creationId xmlns:a16="http://schemas.microsoft.com/office/drawing/2014/main" id="{721F889E-83C0-8FA0-AD74-6D930B023CD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Zástupný symbol pro poznámky 2">
            <a:extLst>
              <a:ext uri="{FF2B5EF4-FFF2-40B4-BE49-F238E27FC236}">
                <a16:creationId xmlns:a16="http://schemas.microsoft.com/office/drawing/2014/main" id="{9D8C7D41-DE4A-11BF-8708-D78B773C012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sk-SK" altLang="sk-SK"/>
          </a:p>
        </p:txBody>
      </p:sp>
      <p:sp>
        <p:nvSpPr>
          <p:cNvPr id="34820" name="Zástupný symbol pro číslo snímku 3">
            <a:extLst>
              <a:ext uri="{FF2B5EF4-FFF2-40B4-BE49-F238E27FC236}">
                <a16:creationId xmlns:a16="http://schemas.microsoft.com/office/drawing/2014/main" id="{C9AF7EF0-5A16-486A-0EC5-4808878890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5E00DACF-1ACF-4D29-ABAF-560B842E8ED8}" type="slidenum">
              <a:rPr lang="sk-SK" altLang="sk-SK"/>
              <a:pPr/>
              <a:t>18</a:t>
            </a:fld>
            <a:endParaRPr lang="sk-SK" altLang="sk-SK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05A07AD-0506-EDD4-695F-FD81A17F5D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0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76CB9AB-FBAA-ED81-AFFB-1045A023F8E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84825"/>
            <a:ext cx="9144000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solidFill>
            <a:schemeClr val="bg1">
              <a:alpha val="40000"/>
            </a:schemeClr>
          </a:solidFill>
        </p:spPr>
        <p:txBody>
          <a:bodyPr/>
          <a:lstStyle/>
          <a:p>
            <a:r>
              <a:rPr lang="cs-CZ" dirty="0"/>
              <a:t>Klepnutím lze upravit styl předlohy nadpisů.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solidFill>
            <a:schemeClr val="bg1">
              <a:alpha val="40000"/>
            </a:scheme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999458017"/>
      </p:ext>
    </p:extLst>
  </p:cSld>
  <p:clrMapOvr>
    <a:masterClrMapping/>
  </p:clrMapOvr>
  <p:transition spd="slow" advClick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ozloženie obsa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</p:spTree>
    <p:extLst>
      <p:ext uri="{BB962C8B-B14F-4D97-AF65-F5344CB8AC3E}">
        <p14:creationId xmlns:p14="http://schemas.microsoft.com/office/powerpoint/2010/main" val="2383552328"/>
      </p:ext>
    </p:extLst>
  </p:cSld>
  <p:clrMapOvr>
    <a:masterClrMapping/>
  </p:clrMapOvr>
  <p:transition spd="slow" advClick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>
            <a:extLst>
              <a:ext uri="{FF2B5EF4-FFF2-40B4-BE49-F238E27FC236}">
                <a16:creationId xmlns:a16="http://schemas.microsoft.com/office/drawing/2014/main" id="{1D87EC7A-868F-CDD7-4DB2-36B0B07B1EA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/>
              <a:t>Upravte štýly predlohy textu</a:t>
            </a:r>
          </a:p>
        </p:txBody>
      </p:sp>
      <p:sp>
        <p:nvSpPr>
          <p:cNvPr id="1027" name="Zástupný symbol textu 2">
            <a:extLst>
              <a:ext uri="{FF2B5EF4-FFF2-40B4-BE49-F238E27FC236}">
                <a16:creationId xmlns:a16="http://schemas.microsoft.com/office/drawing/2014/main" id="{AB8417A5-D7E1-6A44-BFDA-E38A73275F0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/>
              <a:t>Upravte štýl predlohy textu.</a:t>
            </a:r>
          </a:p>
          <a:p>
            <a:pPr lvl="1"/>
            <a:r>
              <a:rPr lang="sk-SK" altLang="sk-SK"/>
              <a:t>Druhá úroveň</a:t>
            </a:r>
          </a:p>
          <a:p>
            <a:pPr lvl="2"/>
            <a:r>
              <a:rPr lang="sk-SK" altLang="sk-SK"/>
              <a:t>Tretia úroveň</a:t>
            </a:r>
          </a:p>
          <a:p>
            <a:pPr lvl="3"/>
            <a:r>
              <a:rPr lang="sk-SK" altLang="sk-SK"/>
              <a:t>Štvrtá úroveň</a:t>
            </a:r>
          </a:p>
          <a:p>
            <a:pPr lvl="4"/>
            <a:r>
              <a:rPr lang="sk-SK" altLang="sk-SK"/>
              <a:t>Piata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1" r:id="rId1"/>
    <p:sldLayoutId id="2147484120" r:id="rId2"/>
  </p:sldLayoutIdLst>
  <p:transition spd="slow" advClick="0">
    <p:fade/>
  </p:transition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7">
            <a:extLst>
              <a:ext uri="{FF2B5EF4-FFF2-40B4-BE49-F238E27FC236}">
                <a16:creationId xmlns:a16="http://schemas.microsoft.com/office/drawing/2014/main" id="{4AF26E82-EF0F-1F43-A5F8-7F4DFD4497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1913" y="3860800"/>
            <a:ext cx="6400800" cy="5270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eaLnBrk="1" hangingPunct="1"/>
            <a:r>
              <a:rPr lang="sk-SK" altLang="sk-SK" sz="2400">
                <a:latin typeface="Arial" panose="020B0604020202020204" pitchFamily="34" charset="0"/>
                <a:cs typeface="Arial" panose="020B0604020202020204" pitchFamily="34" charset="0"/>
              </a:rPr>
              <a:t>Martin 22.05.2024</a:t>
            </a:r>
            <a:endParaRPr lang="en-US" altLang="sk-SK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3" name="Nadpis 1">
            <a:extLst>
              <a:ext uri="{FF2B5EF4-FFF2-40B4-BE49-F238E27FC236}">
                <a16:creationId xmlns:a16="http://schemas.microsoft.com/office/drawing/2014/main" id="{B9F57608-80E2-2651-BE58-721556F45164}"/>
              </a:ext>
            </a:extLst>
          </p:cNvPr>
          <p:cNvSpPr txBox="1">
            <a:spLocks/>
          </p:cNvSpPr>
          <p:nvPr/>
        </p:nvSpPr>
        <p:spPr bwMode="auto">
          <a:xfrm>
            <a:off x="646113" y="2709863"/>
            <a:ext cx="7772400" cy="574675"/>
          </a:xfrm>
          <a:prstGeom prst="rect">
            <a:avLst/>
          </a:pr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sk-SK" sz="4000" b="1"/>
              <a:t>OBERON a FiskalPRO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sk-SK" altLang="sk-SK" sz="2400" b="1"/>
              <a:t>(vybrané aspekty prepojenia)</a:t>
            </a:r>
          </a:p>
        </p:txBody>
      </p:sp>
    </p:spTree>
  </p:cSld>
  <p:clrMapOvr>
    <a:masterClrMapping/>
  </p:clrMapOvr>
  <p:transition spd="med" advClick="0" advTm="7000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1">
            <a:extLst>
              <a:ext uri="{FF2B5EF4-FFF2-40B4-BE49-F238E27FC236}">
                <a16:creationId xmlns:a16="http://schemas.microsoft.com/office/drawing/2014/main" id="{22E9BD96-275F-8376-9E22-4B6B8F7951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038" y="2058988"/>
            <a:ext cx="2525712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Obrázek 1">
            <a:extLst>
              <a:ext uri="{FF2B5EF4-FFF2-40B4-BE49-F238E27FC236}">
                <a16:creationId xmlns:a16="http://schemas.microsoft.com/office/drawing/2014/main" id="{E706749D-6676-E26A-FC03-B200B7029B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588" y="2781300"/>
            <a:ext cx="32448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>
            <a:extLst>
              <a:ext uri="{FF2B5EF4-FFF2-40B4-BE49-F238E27FC236}">
                <a16:creationId xmlns:a16="http://schemas.microsoft.com/office/drawing/2014/main" id="{80F837EC-9BDF-066B-10DE-8BB807AED0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7663" y="1916113"/>
            <a:ext cx="7896225" cy="576262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/>
            <a:r>
              <a:rPr lang="sk-SK" altLang="sk-SK" sz="3200">
                <a:latin typeface="Arial" panose="020B0604020202020204" pitchFamily="34" charset="0"/>
              </a:rPr>
              <a:t>Prepojenie OBERON-u s FiskalPRO</a:t>
            </a:r>
            <a:endParaRPr lang="en-US" altLang="sk-SK" sz="3200">
              <a:latin typeface="Calibri" panose="020F0502020204030204" pitchFamily="34" charset="0"/>
            </a:endParaRPr>
          </a:p>
        </p:txBody>
      </p:sp>
      <p:sp>
        <p:nvSpPr>
          <p:cNvPr id="9219" name="Zástupný symbol obsahu 2">
            <a:extLst>
              <a:ext uri="{FF2B5EF4-FFF2-40B4-BE49-F238E27FC236}">
                <a16:creationId xmlns:a16="http://schemas.microsoft.com/office/drawing/2014/main" id="{612AD0D4-DC65-BEAF-5A9E-0EB22FF70A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8138" y="2636838"/>
            <a:ext cx="8050212" cy="2232025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marL="742950" lvl="1" indent="-285750" algn="l" eaLnBrk="1" hangingPunct="1">
              <a:buClr>
                <a:schemeClr val="accent4"/>
              </a:buClr>
              <a:buFont typeface="Wingdings" panose="05000000000000000000" pitchFamily="2" charset="2"/>
              <a:buChar char="§"/>
              <a:defRPr/>
            </a:pPr>
            <a:r>
              <a:rPr lang="sk-SK" sz="2400" b="1" dirty="0">
                <a:solidFill>
                  <a:schemeClr val="tx1"/>
                </a:solidFill>
              </a:rPr>
              <a:t>Fiškálne zariadenia </a:t>
            </a:r>
            <a:r>
              <a:rPr lang="sk-SK" sz="2400" b="1" dirty="0" err="1">
                <a:solidFill>
                  <a:schemeClr val="tx1"/>
                </a:solidFill>
              </a:rPr>
              <a:t>FiskalPRO</a:t>
            </a:r>
            <a:r>
              <a:rPr lang="sk-SK" sz="2400" b="1" dirty="0">
                <a:solidFill>
                  <a:schemeClr val="tx1"/>
                </a:solidFill>
              </a:rPr>
              <a:t> </a:t>
            </a:r>
            <a:r>
              <a:rPr lang="sk-SK" sz="2400" b="1" dirty="0" err="1">
                <a:solidFill>
                  <a:schemeClr val="tx1"/>
                </a:solidFill>
              </a:rPr>
              <a:t>eKasa</a:t>
            </a:r>
            <a:endParaRPr lang="sk-SK" sz="2400" b="1" dirty="0">
              <a:solidFill>
                <a:schemeClr val="tx1"/>
              </a:solidFill>
            </a:endParaRPr>
          </a:p>
          <a:p>
            <a:pPr marL="742950" lvl="1" indent="-285750" algn="l" eaLnBrk="1" hangingPunct="1">
              <a:buClr>
                <a:schemeClr val="accent4"/>
              </a:buClr>
              <a:buFont typeface="Wingdings" panose="05000000000000000000" pitchFamily="2" charset="2"/>
              <a:buChar char="§"/>
              <a:defRPr/>
            </a:pPr>
            <a:r>
              <a:rPr lang="sk-SK" sz="2400" b="1" dirty="0">
                <a:solidFill>
                  <a:schemeClr val="tx1"/>
                </a:solidFill>
              </a:rPr>
              <a:t>Platobný terminál </a:t>
            </a:r>
            <a:r>
              <a:rPr lang="sk-SK" sz="2400" b="1" dirty="0" err="1">
                <a:solidFill>
                  <a:schemeClr val="tx1"/>
                </a:solidFill>
              </a:rPr>
              <a:t>FiskalPRO</a:t>
            </a:r>
            <a:endParaRPr lang="sk-SK" sz="2400" b="1" dirty="0">
              <a:solidFill>
                <a:schemeClr val="tx1"/>
              </a:solidFill>
            </a:endParaRPr>
          </a:p>
          <a:p>
            <a:pPr marL="742950" lvl="1" indent="-285750" algn="l" eaLnBrk="1" hangingPunct="1">
              <a:buClr>
                <a:schemeClr val="accent4"/>
              </a:buClr>
              <a:buFont typeface="Wingdings" panose="05000000000000000000" pitchFamily="2" charset="2"/>
              <a:buChar char="§"/>
              <a:defRPr/>
            </a:pPr>
            <a:r>
              <a:rPr lang="sk-SK" sz="2400" dirty="0">
                <a:solidFill>
                  <a:schemeClr val="tx1"/>
                </a:solidFill>
              </a:rPr>
              <a:t>Na zariadeniach </a:t>
            </a:r>
            <a:r>
              <a:rPr lang="sk-SK" sz="2400" dirty="0" err="1">
                <a:solidFill>
                  <a:schemeClr val="tx1"/>
                </a:solidFill>
              </a:rPr>
              <a:t>FiskalPRO</a:t>
            </a:r>
            <a:r>
              <a:rPr lang="sk-SK" sz="2400" dirty="0">
                <a:solidFill>
                  <a:schemeClr val="tx1"/>
                </a:solidFill>
              </a:rPr>
              <a:t> s operačným </a:t>
            </a:r>
            <a:r>
              <a:rPr lang="sk-SK" sz="2400" dirty="0" err="1">
                <a:solidFill>
                  <a:schemeClr val="tx1"/>
                </a:solidFill>
              </a:rPr>
              <a:t>sytémom</a:t>
            </a:r>
            <a:r>
              <a:rPr lang="sk-SK" sz="2400" dirty="0">
                <a:solidFill>
                  <a:schemeClr val="tx1"/>
                </a:solidFill>
              </a:rPr>
              <a:t> </a:t>
            </a:r>
            <a:r>
              <a:rPr lang="sk-SK" sz="2400" i="1" dirty="0">
                <a:solidFill>
                  <a:schemeClr val="tx1"/>
                </a:solidFill>
              </a:rPr>
              <a:t>Android</a:t>
            </a:r>
            <a:r>
              <a:rPr lang="sk-SK" sz="2400" dirty="0">
                <a:solidFill>
                  <a:schemeClr val="tx1"/>
                </a:solidFill>
              </a:rPr>
              <a:t> možno používať aplikáciu </a:t>
            </a:r>
            <a:r>
              <a:rPr lang="sk-SK" sz="2400" b="1" dirty="0" err="1">
                <a:solidFill>
                  <a:schemeClr val="tx1"/>
                </a:solidFill>
              </a:rPr>
              <a:t>LUKUL</a:t>
            </a:r>
            <a:r>
              <a:rPr lang="sk-SK" sz="2400" b="1" dirty="0">
                <a:solidFill>
                  <a:schemeClr val="tx1"/>
                </a:solidFill>
              </a:rPr>
              <a:t> – nielen mobilný čašník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endParaRPr lang="sk-SK" sz="2000" dirty="0"/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>
            <a:extLst>
              <a:ext uri="{FF2B5EF4-FFF2-40B4-BE49-F238E27FC236}">
                <a16:creationId xmlns:a16="http://schemas.microsoft.com/office/drawing/2014/main" id="{54F64EB6-C9AF-7AA1-4D7C-0F491C2A39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825" y="1485900"/>
            <a:ext cx="7939088" cy="4508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/>
            <a:r>
              <a:rPr lang="sk-SK" altLang="sk-SK" sz="3200">
                <a:latin typeface="Arial" panose="020B0604020202020204" pitchFamily="34" charset="0"/>
              </a:rPr>
              <a:t>Automatické overenie platobnej transakcie</a:t>
            </a:r>
            <a:endParaRPr lang="en-US" altLang="sk-SK" sz="4000">
              <a:latin typeface="Calibri" panose="020F0502020204030204" pitchFamily="34" charset="0"/>
            </a:endParaRPr>
          </a:p>
        </p:txBody>
      </p:sp>
      <p:sp>
        <p:nvSpPr>
          <p:cNvPr id="9219" name="Zástupný symbol obsahu 2">
            <a:extLst>
              <a:ext uri="{FF2B5EF4-FFF2-40B4-BE49-F238E27FC236}">
                <a16:creationId xmlns:a16="http://schemas.microsoft.com/office/drawing/2014/main" id="{09CB5B02-78C8-3B6F-FABA-3ADA6FED4E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25" y="2062163"/>
            <a:ext cx="8658225" cy="3167062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Platba platobnou kartou je rozdelená do dvoch krokov:</a:t>
            </a:r>
          </a:p>
          <a:p>
            <a:pPr marL="540000" lvl="1" indent="-360000" algn="l" eaLnBrk="1" hangingPunct="1">
              <a:buClr>
                <a:schemeClr val="accent4"/>
              </a:buClr>
              <a:buFont typeface="+mj-lt"/>
              <a:buAutoNum type="arabicPeriod"/>
              <a:defRPr/>
            </a:pPr>
            <a:r>
              <a:rPr lang="sk-SK" sz="2000" b="1" dirty="0">
                <a:solidFill>
                  <a:schemeClr val="tx1"/>
                </a:solidFill>
              </a:rPr>
              <a:t>vykonanie platobnej transakcie </a:t>
            </a:r>
            <a:r>
              <a:rPr lang="sk-SK" sz="2000" dirty="0">
                <a:solidFill>
                  <a:schemeClr val="tx1"/>
                </a:solidFill>
              </a:rPr>
              <a:t>na pripojenom platobnom termináli</a:t>
            </a:r>
          </a:p>
          <a:p>
            <a:pPr marL="540000" lvl="1" indent="-360000" algn="l" eaLnBrk="1" hangingPunct="1">
              <a:buClr>
                <a:schemeClr val="accent4"/>
              </a:buClr>
              <a:buFont typeface="+mj-lt"/>
              <a:buAutoNum type="arabicPeriod"/>
              <a:defRPr/>
            </a:pPr>
            <a:r>
              <a:rPr lang="sk-SK" sz="2000" b="1" dirty="0">
                <a:solidFill>
                  <a:schemeClr val="tx1"/>
                </a:solidFill>
              </a:rPr>
              <a:t>zaevidovanie a vytlačenie daňového dokladu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V prípade poruchy a následného prerušenia platby je potrebné doklad </a:t>
            </a:r>
            <a:r>
              <a:rPr lang="sk-SK" sz="2000" b="1" dirty="0"/>
              <a:t>opätovne zaevidovať (vytlačiť) </a:t>
            </a:r>
            <a:r>
              <a:rPr lang="sk-SK" sz="2000" dirty="0"/>
              <a:t>s typom platby </a:t>
            </a:r>
            <a:r>
              <a:rPr lang="sk-SK" sz="2000" i="1" dirty="0"/>
              <a:t>Platobná karta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Tým sa aktivuje funkcia na </a:t>
            </a:r>
            <a:r>
              <a:rPr lang="sk-SK" sz="2000" b="1" dirty="0"/>
              <a:t>automatické overenie platobnej transakcie</a:t>
            </a:r>
            <a:r>
              <a:rPr lang="sk-SK" sz="2000" dirty="0"/>
              <a:t>, ktorá verifikuje, či bola platobná transakcia vykonaná, alebo zamietnutá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Ak sa doklad len vytlačí, transakcia </a:t>
            </a:r>
            <a:r>
              <a:rPr lang="sk-SK" sz="2000" b="1" dirty="0"/>
              <a:t>bola vykonaná</a:t>
            </a:r>
            <a:r>
              <a:rPr lang="sk-SK" sz="2000" dirty="0"/>
              <a:t>, ak je zákazník vyzvaný k platbe (k priloženiu karty), transakcia </a:t>
            </a:r>
            <a:r>
              <a:rPr lang="sk-SK" sz="2000" b="1" dirty="0"/>
              <a:t>nebola vykonaná</a:t>
            </a:r>
          </a:p>
        </p:txBody>
      </p:sp>
    </p:spTree>
  </p:cSld>
  <p:clrMapOvr>
    <a:masterClrMapping/>
  </p:clrMapOvr>
  <p:transition spd="slow" advTm="15132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ázek 2">
            <a:extLst>
              <a:ext uri="{FF2B5EF4-FFF2-40B4-BE49-F238E27FC236}">
                <a16:creationId xmlns:a16="http://schemas.microsoft.com/office/drawing/2014/main" id="{EDD720B6-846D-4BD3-67FC-FAE6D2430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47688"/>
            <a:ext cx="7286625" cy="631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Nadpis 1">
            <a:extLst>
              <a:ext uri="{FF2B5EF4-FFF2-40B4-BE49-F238E27FC236}">
                <a16:creationId xmlns:a16="http://schemas.microsoft.com/office/drawing/2014/main" id="{04E6FBA8-3B34-A4D5-7DA9-71D1693611E9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9144000" cy="431800"/>
          </a:xfrm>
          <a:prstGeom prst="rect">
            <a:avLst/>
          </a:prstGeom>
          <a:solidFill>
            <a:srgbClr val="552B8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sk-SK" sz="1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Automatické overenie platobnej transakcie</a:t>
            </a: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>
            <a:extLst>
              <a:ext uri="{FF2B5EF4-FFF2-40B4-BE49-F238E27FC236}">
                <a16:creationId xmlns:a16="http://schemas.microsoft.com/office/drawing/2014/main" id="{A8DDAF50-291B-58B2-9F0E-D9D919A9E9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825" y="1628775"/>
            <a:ext cx="7650163" cy="4508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/>
            <a:r>
              <a:rPr lang="sk-SK" altLang="sk-SK" sz="3200">
                <a:latin typeface="Arial" panose="020B0604020202020204" pitchFamily="34" charset="0"/>
              </a:rPr>
              <a:t>Manuálne overenie platobnej transakcie</a:t>
            </a:r>
            <a:endParaRPr lang="en-US" altLang="sk-SK" sz="4000">
              <a:latin typeface="Calibri" panose="020F0502020204030204" pitchFamily="34" charset="0"/>
            </a:endParaRPr>
          </a:p>
        </p:txBody>
      </p:sp>
      <p:sp>
        <p:nvSpPr>
          <p:cNvPr id="9219" name="Zástupný symbol obsahu 2">
            <a:extLst>
              <a:ext uri="{FF2B5EF4-FFF2-40B4-BE49-F238E27FC236}">
                <a16:creationId xmlns:a16="http://schemas.microsoft.com/office/drawing/2014/main" id="{843948E3-5CDE-0A5A-C9A8-6E42752A51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25" y="2205038"/>
            <a:ext cx="8442325" cy="2879725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Ak pri automatickom overení dôjde k chybe (napr. zariadenie neodpovedá), vo formulári </a:t>
            </a:r>
            <a:r>
              <a:rPr lang="sk-SK" sz="2000" b="1" i="1" dirty="0"/>
              <a:t>Overenie platobnej transakcie </a:t>
            </a:r>
            <a:r>
              <a:rPr lang="sk-SK" sz="2000" dirty="0"/>
              <a:t>(</a:t>
            </a:r>
            <a:r>
              <a:rPr lang="sk-SK" sz="2000" i="1" dirty="0"/>
              <a:t>Pokladnica </a:t>
            </a:r>
            <a:r>
              <a:rPr lang="sk-SK" sz="2000" i="1" dirty="0" err="1"/>
              <a:t>OBERON</a:t>
            </a:r>
            <a:r>
              <a:rPr lang="sk-SK" sz="2000" dirty="0"/>
              <a:t>, tlačidlo </a:t>
            </a:r>
            <a:r>
              <a:rPr lang="sk-SK" sz="2000" i="1" dirty="0"/>
              <a:t>Ďalšie možnosti, Overenie platobnej transakcie</a:t>
            </a:r>
            <a:r>
              <a:rPr lang="sk-SK" sz="2000" dirty="0"/>
              <a:t>) sa možno pokúsiť platobnú transakciu </a:t>
            </a:r>
            <a:r>
              <a:rPr lang="sk-SK" sz="2000" b="1" dirty="0"/>
              <a:t>opätovne overiť </a:t>
            </a:r>
            <a:r>
              <a:rPr lang="sk-SK" sz="2000" dirty="0"/>
              <a:t>(tlačidlo </a:t>
            </a:r>
            <a:r>
              <a:rPr lang="sk-SK" sz="2000" b="1" i="1" dirty="0"/>
              <a:t>Overiť</a:t>
            </a:r>
            <a:r>
              <a:rPr lang="sk-SK" sz="2000" dirty="0"/>
              <a:t>)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Tu možno platobnú transakciu aj </a:t>
            </a:r>
            <a:r>
              <a:rPr lang="sk-SK" sz="2000" b="1" dirty="0"/>
              <a:t>potvrdiť</a:t>
            </a:r>
            <a:r>
              <a:rPr lang="sk-SK" sz="2000" dirty="0"/>
              <a:t> (tlačidlo </a:t>
            </a:r>
            <a:r>
              <a:rPr lang="sk-SK" sz="2000" b="1" i="1" dirty="0"/>
              <a:t>Potvrdiť</a:t>
            </a:r>
            <a:r>
              <a:rPr lang="sk-SK" sz="2000" dirty="0"/>
              <a:t>), a to napr. v prípade, že zákazník potvrdí vykonanie platby na základe SMS notifikácie a pod. 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Ak platba nebola vykonaná, je možné príznak platobnej transakcie </a:t>
            </a:r>
            <a:r>
              <a:rPr lang="sk-SK" sz="2000" b="1" dirty="0"/>
              <a:t>zrušiť</a:t>
            </a:r>
            <a:r>
              <a:rPr lang="sk-SK" sz="2000" dirty="0"/>
              <a:t> (tlačidlo </a:t>
            </a:r>
            <a:r>
              <a:rPr lang="sk-SK" sz="2000" b="1" i="1" dirty="0" err="1"/>
              <a:t>Zneplatniť</a:t>
            </a:r>
            <a:r>
              <a:rPr lang="sk-SK" sz="2000" dirty="0"/>
              <a:t>)</a:t>
            </a:r>
            <a:endParaRPr lang="sk-SK" sz="2000" b="1" dirty="0"/>
          </a:p>
        </p:txBody>
      </p:sp>
    </p:spTree>
  </p:cSld>
  <p:clrMapOvr>
    <a:masterClrMapping/>
  </p:clrMapOvr>
  <p:transition spd="slow" advTm="15132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>
            <a:extLst>
              <a:ext uri="{FF2B5EF4-FFF2-40B4-BE49-F238E27FC236}">
                <a16:creationId xmlns:a16="http://schemas.microsoft.com/office/drawing/2014/main" id="{B27D7347-F8BD-8AF7-8FF9-9A921CBEBB1D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9144000" cy="431800"/>
          </a:xfrm>
          <a:prstGeom prst="rect">
            <a:avLst/>
          </a:prstGeom>
          <a:solidFill>
            <a:srgbClr val="552B8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sk-SK" sz="1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Možnosti formulára Overenie platobnej transakcie</a:t>
            </a:r>
          </a:p>
        </p:txBody>
      </p:sp>
      <p:pic>
        <p:nvPicPr>
          <p:cNvPr id="15363" name="Obrázek 1">
            <a:extLst>
              <a:ext uri="{FF2B5EF4-FFF2-40B4-BE49-F238E27FC236}">
                <a16:creationId xmlns:a16="http://schemas.microsoft.com/office/drawing/2014/main" id="{78F12BCF-3A26-8AFE-DF85-EEE7AA0EB9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63" y="552450"/>
            <a:ext cx="7280275" cy="630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>
            <a:extLst>
              <a:ext uri="{FF2B5EF4-FFF2-40B4-BE49-F238E27FC236}">
                <a16:creationId xmlns:a16="http://schemas.microsoft.com/office/drawing/2014/main" id="{893BD578-7174-752F-233F-CB2A07A0B8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825" y="1341438"/>
            <a:ext cx="7178675" cy="4508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/>
            <a:r>
              <a:rPr lang="sk-SK" altLang="sk-SK" sz="3200">
                <a:latin typeface="Arial" panose="020B0604020202020204" pitchFamily="34" charset="0"/>
              </a:rPr>
              <a:t>Zrušenie príznaku platobnej transakcie</a:t>
            </a:r>
            <a:endParaRPr lang="en-US" altLang="sk-SK" sz="4000">
              <a:latin typeface="Calibri" panose="020F0502020204030204" pitchFamily="34" charset="0"/>
            </a:endParaRPr>
          </a:p>
        </p:txBody>
      </p:sp>
      <p:sp>
        <p:nvSpPr>
          <p:cNvPr id="9219" name="Zástupný symbol obsahu 2">
            <a:extLst>
              <a:ext uri="{FF2B5EF4-FFF2-40B4-BE49-F238E27FC236}">
                <a16:creationId xmlns:a16="http://schemas.microsoft.com/office/drawing/2014/main" id="{0756FDE9-AEB4-2A08-B910-F3D91D5552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25" y="1844675"/>
            <a:ext cx="8442325" cy="36004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V odôvodnených prípadoch možno </a:t>
            </a:r>
            <a:r>
              <a:rPr lang="sk-SK" sz="2000" dirty="0" err="1"/>
              <a:t>zneplatniť</a:t>
            </a:r>
            <a:r>
              <a:rPr lang="sk-SK" sz="2000" dirty="0"/>
              <a:t> príznak platobnej transakcie (tlačidlo </a:t>
            </a:r>
            <a:r>
              <a:rPr lang="sk-SK" sz="2000" b="1" i="1" dirty="0" err="1"/>
              <a:t>Zneplatniť</a:t>
            </a:r>
            <a:r>
              <a:rPr lang="sk-SK" sz="2000" dirty="0"/>
              <a:t>) aj vtedy, keď bola transakcia vykonaná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Ide o situácie, keď po vykonaní transakcie dôjde </a:t>
            </a:r>
            <a:r>
              <a:rPr lang="sk-SK" sz="2000" b="1" dirty="0"/>
              <a:t>k chybe pri zaevidovaní (tlači) dokladu</a:t>
            </a:r>
            <a:r>
              <a:rPr lang="sk-SK" sz="2000" dirty="0"/>
              <a:t> do systému </a:t>
            </a:r>
            <a:r>
              <a:rPr lang="sk-SK" sz="2000" dirty="0" err="1"/>
              <a:t>eKasa</a:t>
            </a:r>
            <a:r>
              <a:rPr lang="sk-SK" sz="2000" dirty="0"/>
              <a:t> a je nevyhnutné doklad v </a:t>
            </a:r>
            <a:r>
              <a:rPr lang="sk-SK" sz="2000" i="1" dirty="0"/>
              <a:t>Pokladnici </a:t>
            </a:r>
            <a:r>
              <a:rPr lang="sk-SK" sz="2000" i="1" dirty="0" err="1"/>
              <a:t>OBERON</a:t>
            </a:r>
            <a:r>
              <a:rPr lang="sk-SK" sz="2000" i="1" dirty="0"/>
              <a:t> </a:t>
            </a:r>
            <a:r>
              <a:rPr lang="sk-SK" sz="2000" dirty="0"/>
              <a:t>opraviť (napr. je chybne uvedená sadzba DPH)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Pri opätovnom zaevidovaní opraveného dokladu </a:t>
            </a:r>
            <a:r>
              <a:rPr lang="sk-SK" sz="2000" i="1" dirty="0"/>
              <a:t>Pokladnica </a:t>
            </a:r>
            <a:r>
              <a:rPr lang="sk-SK" sz="2000" i="1" dirty="0" err="1"/>
              <a:t>OBERON</a:t>
            </a:r>
            <a:r>
              <a:rPr lang="sk-SK" sz="2000" i="1" dirty="0"/>
              <a:t> </a:t>
            </a:r>
            <a:r>
              <a:rPr lang="sk-SK" sz="2000" dirty="0"/>
              <a:t>vyzve zákazníka </a:t>
            </a:r>
            <a:r>
              <a:rPr lang="sk-SK" sz="2000" b="1" dirty="0"/>
              <a:t>na opätovnú platbu kartou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Následne možno postupovať dvoma spôsobmi: </a:t>
            </a:r>
          </a:p>
          <a:p>
            <a:pPr marL="637200" lvl="1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1800" dirty="0">
                <a:solidFill>
                  <a:schemeClr val="tx1"/>
                </a:solidFill>
              </a:rPr>
              <a:t>stornovať pôvodnú platbu a vykonať platbu opätovne</a:t>
            </a:r>
          </a:p>
          <a:p>
            <a:pPr marL="637200" lvl="1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1800" dirty="0">
                <a:solidFill>
                  <a:schemeClr val="tx1"/>
                </a:solidFill>
              </a:rPr>
              <a:t>dočasne zakázať zariadenie typu platobný terminál v </a:t>
            </a:r>
            <a:r>
              <a:rPr lang="sk-SK" sz="1800" dirty="0" err="1">
                <a:solidFill>
                  <a:schemeClr val="tx1"/>
                </a:solidFill>
              </a:rPr>
              <a:t>OBERON</a:t>
            </a:r>
            <a:r>
              <a:rPr lang="sk-SK" sz="1800" dirty="0">
                <a:solidFill>
                  <a:schemeClr val="tx1"/>
                </a:solidFill>
              </a:rPr>
              <a:t>-e, zaevidovať doklad a zariadenie opätovne povoliť</a:t>
            </a:r>
            <a:endParaRPr lang="sk-SK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5132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>
            <a:extLst>
              <a:ext uri="{FF2B5EF4-FFF2-40B4-BE49-F238E27FC236}">
                <a16:creationId xmlns:a16="http://schemas.microsoft.com/office/drawing/2014/main" id="{D9D03E19-6989-F299-40C1-EEF7AFFF152C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9144000" cy="431800"/>
          </a:xfrm>
          <a:prstGeom prst="rect">
            <a:avLst/>
          </a:prstGeom>
          <a:solidFill>
            <a:srgbClr val="552B8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sk-SK" sz="1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Zrušenie príznaku platobnej transakcie</a:t>
            </a:r>
          </a:p>
        </p:txBody>
      </p:sp>
      <p:pic>
        <p:nvPicPr>
          <p:cNvPr id="18435" name="Obrázek 1">
            <a:extLst>
              <a:ext uri="{FF2B5EF4-FFF2-40B4-BE49-F238E27FC236}">
                <a16:creationId xmlns:a16="http://schemas.microsoft.com/office/drawing/2014/main" id="{A7FCF232-3359-A8B2-886A-CAC9F70B84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531813"/>
            <a:ext cx="7305675" cy="632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>
            <a:extLst>
              <a:ext uri="{FF2B5EF4-FFF2-40B4-BE49-F238E27FC236}">
                <a16:creationId xmlns:a16="http://schemas.microsoft.com/office/drawing/2014/main" id="{05515F9D-9B21-4474-AA19-1F60949654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825" y="1844675"/>
            <a:ext cx="8226425" cy="4508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/>
            <a:r>
              <a:rPr lang="sk-SK" altLang="sk-SK" sz="3200">
                <a:latin typeface="Arial" panose="020B0604020202020204" pitchFamily="34" charset="0"/>
              </a:rPr>
              <a:t>Automatické overenie zaevidovania dokladu</a:t>
            </a:r>
            <a:endParaRPr lang="en-US" altLang="sk-SK" sz="4000">
              <a:latin typeface="Calibri" panose="020F0502020204030204" pitchFamily="34" charset="0"/>
            </a:endParaRPr>
          </a:p>
        </p:txBody>
      </p:sp>
      <p:sp>
        <p:nvSpPr>
          <p:cNvPr id="9219" name="Zástupný symbol obsahu 2">
            <a:extLst>
              <a:ext uri="{FF2B5EF4-FFF2-40B4-BE49-F238E27FC236}">
                <a16:creationId xmlns:a16="http://schemas.microsoft.com/office/drawing/2014/main" id="{A0236213-D9E4-62CE-2BB8-8F26C1EB2D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25" y="2420938"/>
            <a:ext cx="8658225" cy="2376487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Ak sa pokladničný doklad nezačal tlačiť, </a:t>
            </a:r>
            <a:r>
              <a:rPr lang="sk-SK" sz="2000" b="1" dirty="0"/>
              <a:t>nie je zrejmé</a:t>
            </a:r>
            <a:r>
              <a:rPr lang="sk-SK" sz="2000" dirty="0"/>
              <a:t>, či bol vo fiškálnom zariadení (</a:t>
            </a:r>
            <a:r>
              <a:rPr lang="sk-SK" sz="2000" dirty="0" err="1"/>
              <a:t>CHDÚ</a:t>
            </a:r>
            <a:r>
              <a:rPr lang="sk-SK" sz="2000" dirty="0"/>
              <a:t>) zaevidovaný, alebo nie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Vtedy je potrebné doklad </a:t>
            </a:r>
            <a:r>
              <a:rPr lang="sk-SK" sz="2000" b="1" dirty="0"/>
              <a:t>opätovne zaevidovať (vytlačiť) </a:t>
            </a:r>
            <a:r>
              <a:rPr lang="sk-SK" sz="2000" dirty="0"/>
              <a:t>– aktivuje sa funkcia automatického overenia zaevidovania dokladu vo fiškálnom zariadení (</a:t>
            </a:r>
            <a:r>
              <a:rPr lang="sk-SK" sz="2000" dirty="0" err="1"/>
              <a:t>CHDÚ</a:t>
            </a:r>
            <a:r>
              <a:rPr lang="sk-SK" sz="2000" dirty="0"/>
              <a:t>)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Ak bol doklad vo fiškálnom zariadení (</a:t>
            </a:r>
            <a:r>
              <a:rPr lang="sk-SK" sz="2000" dirty="0" err="1"/>
              <a:t>CHDÚ</a:t>
            </a:r>
            <a:r>
              <a:rPr lang="sk-SK" sz="2000" dirty="0"/>
              <a:t>) zaevidovaný, v </a:t>
            </a:r>
            <a:r>
              <a:rPr lang="sk-SK" sz="2000" i="1" dirty="0"/>
              <a:t>Pokladnici </a:t>
            </a:r>
            <a:r>
              <a:rPr lang="sk-SK" sz="2000" i="1" dirty="0" err="1"/>
              <a:t>OBERON</a:t>
            </a:r>
            <a:r>
              <a:rPr lang="sk-SK" sz="2000" dirty="0"/>
              <a:t> sa </a:t>
            </a:r>
            <a:r>
              <a:rPr lang="sk-SK" sz="2000" b="1" dirty="0"/>
              <a:t>uzatvorí</a:t>
            </a:r>
            <a:r>
              <a:rPr lang="sk-SK" sz="2000" dirty="0"/>
              <a:t>, ak nebol, </a:t>
            </a:r>
            <a:r>
              <a:rPr lang="sk-SK" sz="2000" b="1" dirty="0"/>
              <a:t>opätovne sa zaeviduje (vytlačí)</a:t>
            </a:r>
          </a:p>
        </p:txBody>
      </p:sp>
    </p:spTree>
  </p:cSld>
  <p:clrMapOvr>
    <a:masterClrMapping/>
  </p:clrMapOvr>
  <p:transition spd="slow" advTm="15132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>
            <a:extLst>
              <a:ext uri="{FF2B5EF4-FFF2-40B4-BE49-F238E27FC236}">
                <a16:creationId xmlns:a16="http://schemas.microsoft.com/office/drawing/2014/main" id="{B2DAF3D7-F930-896E-C52B-0A2B767A91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825" y="1484313"/>
            <a:ext cx="8226425" cy="4508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/>
            <a:r>
              <a:rPr lang="sk-SK" altLang="sk-SK" sz="3200">
                <a:latin typeface="Arial" panose="020B0604020202020204" pitchFamily="34" charset="0"/>
              </a:rPr>
              <a:t>S dokladom nie je možné pracovať</a:t>
            </a:r>
            <a:endParaRPr lang="en-US" altLang="sk-SK" sz="4000">
              <a:latin typeface="Calibri" panose="020F0502020204030204" pitchFamily="34" charset="0"/>
            </a:endParaRPr>
          </a:p>
        </p:txBody>
      </p:sp>
      <p:sp>
        <p:nvSpPr>
          <p:cNvPr id="9219" name="Zástupný symbol obsahu 2">
            <a:extLst>
              <a:ext uri="{FF2B5EF4-FFF2-40B4-BE49-F238E27FC236}">
                <a16:creationId xmlns:a16="http://schemas.microsoft.com/office/drawing/2014/main" id="{C70CC311-83A9-49E0-7DF0-581D93BD4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25" y="2060575"/>
            <a:ext cx="8658225" cy="3240088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Názov účtu je zobrazený </a:t>
            </a:r>
            <a:r>
              <a:rPr lang="sk-SK" sz="2000" dirty="0">
                <a:solidFill>
                  <a:srgbClr val="FF0000"/>
                </a:solidFill>
              </a:rPr>
              <a:t>červenou farbou </a:t>
            </a:r>
            <a:r>
              <a:rPr lang="sk-SK" sz="2000" dirty="0"/>
              <a:t>– červená farba informuje o probléme pri zaevidovaní (tlači) dokladu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Ak nebolo možné doklad opätovne zaevidovať (vytlačiť), možno v </a:t>
            </a:r>
            <a:r>
              <a:rPr lang="sk-SK" sz="2000" i="1" dirty="0"/>
              <a:t>Pokladnici </a:t>
            </a:r>
            <a:r>
              <a:rPr lang="sk-SK" sz="2000" i="1" dirty="0" err="1"/>
              <a:t>OBERON</a:t>
            </a:r>
            <a:r>
              <a:rPr lang="sk-SK" sz="2000" i="1" dirty="0"/>
              <a:t> </a:t>
            </a:r>
            <a:r>
              <a:rPr lang="sk-SK" sz="2000" dirty="0"/>
              <a:t>použiť funkciu </a:t>
            </a:r>
            <a:r>
              <a:rPr lang="sk-SK" sz="2000" b="1" i="1" dirty="0"/>
              <a:t>Odstránenie príznaku o vykonávaní zaevidovania dokladu </a:t>
            </a:r>
            <a:r>
              <a:rPr lang="sk-SK" sz="2000" dirty="0"/>
              <a:t>(tlačidlo </a:t>
            </a:r>
            <a:r>
              <a:rPr lang="sk-SK" sz="2000" i="1" dirty="0"/>
              <a:t>Ďalšie možnosti</a:t>
            </a:r>
            <a:r>
              <a:rPr lang="sk-SK" sz="2000" dirty="0"/>
              <a:t>)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Problém môže byť signalizovaný napr. takýmto hlásením: </a:t>
            </a:r>
            <a:r>
              <a:rPr lang="sk-SK" sz="2000" i="1" dirty="0"/>
              <a:t>Položku nie je možné upraviť, pretože tento doklad už mohol byť do fiškálneho zariadenia zaslaný a teda zaevidovaný. Pokúste sa doklad opätovne zaevidovať (vytlačiť) - vtedy sa automaticky overí, či predchádzajúce zaevidovanie bolo korektné</a:t>
            </a:r>
            <a:endParaRPr lang="sk-SK" sz="2000" b="1" i="1" dirty="0"/>
          </a:p>
        </p:txBody>
      </p:sp>
    </p:spTree>
  </p:cSld>
  <p:clrMapOvr>
    <a:masterClrMapping/>
  </p:clrMapOvr>
  <p:transition spd="slow" advTm="15132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>
            <a:extLst>
              <a:ext uri="{FF2B5EF4-FFF2-40B4-BE49-F238E27FC236}">
                <a16:creationId xmlns:a16="http://schemas.microsoft.com/office/drawing/2014/main" id="{93B4D92E-6B5A-A0A1-2C76-FD0765E6EE8C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9144000" cy="431800"/>
          </a:xfrm>
          <a:prstGeom prst="rect">
            <a:avLst/>
          </a:prstGeom>
          <a:solidFill>
            <a:srgbClr val="552B8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sk-SK" sz="1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Odstránenie príznaku o vykonávaní zaevidovania dokladu (Pokladnica OBERON, tlačidlo Ďalšie možnosti)</a:t>
            </a:r>
          </a:p>
        </p:txBody>
      </p:sp>
      <p:pic>
        <p:nvPicPr>
          <p:cNvPr id="23555" name="Obrázek 2">
            <a:extLst>
              <a:ext uri="{FF2B5EF4-FFF2-40B4-BE49-F238E27FC236}">
                <a16:creationId xmlns:a16="http://schemas.microsoft.com/office/drawing/2014/main" id="{36573B07-C773-D22B-A322-28E0A6B42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535113"/>
            <a:ext cx="360045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>
            <a:extLst>
              <a:ext uri="{FF2B5EF4-FFF2-40B4-BE49-F238E27FC236}">
                <a16:creationId xmlns:a16="http://schemas.microsoft.com/office/drawing/2014/main" id="{D4920C87-BA80-A8E4-A6FA-6EA975673E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825" y="1989138"/>
            <a:ext cx="8226425" cy="4508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/>
            <a:r>
              <a:rPr lang="sk-SK" altLang="sk-SK" sz="3200">
                <a:latin typeface="Arial" panose="020B0604020202020204" pitchFamily="34" charset="0"/>
              </a:rPr>
              <a:t>Zariadenia FiskalPRO 2 v 1</a:t>
            </a:r>
            <a:endParaRPr lang="en-US" altLang="sk-SK" sz="4000">
              <a:latin typeface="Calibri" panose="020F0502020204030204" pitchFamily="34" charset="0"/>
            </a:endParaRPr>
          </a:p>
        </p:txBody>
      </p:sp>
      <p:sp>
        <p:nvSpPr>
          <p:cNvPr id="9219" name="Zástupný symbol obsahu 2">
            <a:extLst>
              <a:ext uri="{FF2B5EF4-FFF2-40B4-BE49-F238E27FC236}">
                <a16:creationId xmlns:a16="http://schemas.microsoft.com/office/drawing/2014/main" id="{E516922B-9974-E986-9E09-FBBE83599E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25" y="2565400"/>
            <a:ext cx="8658225" cy="2016125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>
              <a:buClr>
                <a:schemeClr val="accent4"/>
              </a:buClr>
              <a:defRPr/>
            </a:pPr>
            <a:r>
              <a:rPr lang="sk-SK" sz="2000" dirty="0"/>
              <a:t>Ak sa používajú zariadenia </a:t>
            </a:r>
            <a:r>
              <a:rPr lang="sk-SK" sz="2000" dirty="0" err="1"/>
              <a:t>FiskalPRO</a:t>
            </a:r>
            <a:r>
              <a:rPr lang="sk-SK" sz="2000" dirty="0"/>
              <a:t> 2 v 1 (fiškálne zariadenie + platobný terminál), sú dôležité 3 nastavenia:</a:t>
            </a:r>
          </a:p>
          <a:p>
            <a:pPr marL="457200" indent="-360000" algn="l" eaLnBrk="1" hangingPunct="1">
              <a:buClr>
                <a:schemeClr val="accent4"/>
              </a:buClr>
              <a:buFont typeface="+mj-lt"/>
              <a:buAutoNum type="arabicPeriod"/>
              <a:defRPr/>
            </a:pPr>
            <a:r>
              <a:rPr lang="sk-SK" sz="2000" dirty="0"/>
              <a:t>Zariadenia </a:t>
            </a:r>
            <a:r>
              <a:rPr lang="sk-SK" sz="2000" dirty="0" err="1"/>
              <a:t>FiskalPRO</a:t>
            </a:r>
            <a:r>
              <a:rPr lang="sk-SK" sz="2000" dirty="0"/>
              <a:t>, ktoré predstavujú tak </a:t>
            </a:r>
            <a:r>
              <a:rPr lang="sk-SK" sz="2000" b="1" dirty="0"/>
              <a:t>platobný terminál</a:t>
            </a:r>
            <a:r>
              <a:rPr lang="sk-SK" sz="2000" dirty="0"/>
              <a:t>, ako aj </a:t>
            </a:r>
            <a:r>
              <a:rPr lang="sk-SK" sz="2000" b="1" dirty="0"/>
              <a:t>fiškálne zariadenie </a:t>
            </a:r>
            <a:r>
              <a:rPr lang="sk-SK" sz="2000" dirty="0"/>
              <a:t>(2 v 1), musia byť </a:t>
            </a:r>
            <a:r>
              <a:rPr lang="sk-SK" sz="2000" b="1" dirty="0"/>
              <a:t>tak v režime fiškálneho zariadenia, ako aj v režime platobného terminálu</a:t>
            </a:r>
            <a:r>
              <a:rPr lang="sk-SK" sz="2000" dirty="0"/>
              <a:t> (musia mať zapnuté aj platobné funkcie)</a:t>
            </a:r>
          </a:p>
        </p:txBody>
      </p:sp>
    </p:spTree>
  </p:cSld>
  <p:clrMapOvr>
    <a:masterClrMapping/>
  </p:clrMapOvr>
  <p:transition spd="slow" advTm="15132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>
            <a:extLst>
              <a:ext uri="{FF2B5EF4-FFF2-40B4-BE49-F238E27FC236}">
                <a16:creationId xmlns:a16="http://schemas.microsoft.com/office/drawing/2014/main" id="{F9044A4C-7F2A-F7E7-B0A8-FC628E5752F8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9144000" cy="431800"/>
          </a:xfrm>
          <a:prstGeom prst="rect">
            <a:avLst/>
          </a:prstGeom>
          <a:solidFill>
            <a:srgbClr val="552B8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sk-SK" sz="1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Zariadenia FiskalPRO 2 v 1</a:t>
            </a:r>
          </a:p>
        </p:txBody>
      </p:sp>
      <p:pic>
        <p:nvPicPr>
          <p:cNvPr id="26627" name="Obrázek 3">
            <a:extLst>
              <a:ext uri="{FF2B5EF4-FFF2-40B4-BE49-F238E27FC236}">
                <a16:creationId xmlns:a16="http://schemas.microsoft.com/office/drawing/2014/main" id="{C94D6109-0DFD-4088-02DC-94D49FF15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482725"/>
            <a:ext cx="3565525" cy="443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Obrázek 4">
            <a:extLst>
              <a:ext uri="{FF2B5EF4-FFF2-40B4-BE49-F238E27FC236}">
                <a16:creationId xmlns:a16="http://schemas.microsoft.com/office/drawing/2014/main" id="{36D48759-DE2C-5505-A024-C0E47876A9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465263"/>
            <a:ext cx="3579812" cy="445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>
            <a:extLst>
              <a:ext uri="{FF2B5EF4-FFF2-40B4-BE49-F238E27FC236}">
                <a16:creationId xmlns:a16="http://schemas.microsoft.com/office/drawing/2014/main" id="{09A430CD-509D-DA4E-5B98-3D4B18F3A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825" y="2133600"/>
            <a:ext cx="8226425" cy="4508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/>
            <a:r>
              <a:rPr lang="sk-SK" altLang="sk-SK" sz="3200">
                <a:latin typeface="Arial" panose="020B0604020202020204" pitchFamily="34" charset="0"/>
              </a:rPr>
              <a:t>Zariadenia FiskalPRO 2 v 1</a:t>
            </a:r>
            <a:endParaRPr lang="en-US" altLang="sk-SK" sz="4000">
              <a:latin typeface="Calibri" panose="020F0502020204030204" pitchFamily="34" charset="0"/>
            </a:endParaRPr>
          </a:p>
        </p:txBody>
      </p:sp>
      <p:sp>
        <p:nvSpPr>
          <p:cNvPr id="9219" name="Zástupný symbol obsahu 2">
            <a:extLst>
              <a:ext uri="{FF2B5EF4-FFF2-40B4-BE49-F238E27FC236}">
                <a16:creationId xmlns:a16="http://schemas.microsoft.com/office/drawing/2014/main" id="{F4267D5D-BE46-5D9B-94A3-4CC1DEFFE9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25" y="2709863"/>
            <a:ext cx="8658225" cy="1439862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marL="457200" indent="-360000" algn="l" eaLnBrk="1" hangingPunct="1">
              <a:buClr>
                <a:schemeClr val="accent4"/>
              </a:buClr>
              <a:buFont typeface="+mj-lt"/>
              <a:buAutoNum type="arabicPeriod" startAt="2"/>
              <a:defRPr/>
            </a:pPr>
            <a:r>
              <a:rPr lang="sk-SK" sz="2000" dirty="0"/>
              <a:t>V ďalšom kroku je potrebné nastaviť, aby sa príkaz na platbu kartou </a:t>
            </a:r>
            <a:r>
              <a:rPr lang="sk-SK" sz="2000" b="1" dirty="0"/>
              <a:t>neposielal zo zariadenia, ale z </a:t>
            </a:r>
            <a:r>
              <a:rPr lang="sk-SK" sz="2000" b="1" dirty="0" err="1"/>
              <a:t>OBERON</a:t>
            </a:r>
            <a:r>
              <a:rPr lang="sk-SK" sz="2000" b="1" dirty="0"/>
              <a:t>-u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Uvedené nastavenie sa vykonáva </a:t>
            </a:r>
            <a:r>
              <a:rPr lang="sk-SK" sz="2000" b="1" dirty="0"/>
              <a:t>odlišne</a:t>
            </a:r>
            <a:r>
              <a:rPr lang="sk-SK" sz="2000" dirty="0"/>
              <a:t> na zariadeniach </a:t>
            </a:r>
            <a:r>
              <a:rPr lang="sk-SK" sz="2000" i="1" dirty="0" err="1"/>
              <a:t>FiskalPRO</a:t>
            </a:r>
            <a:r>
              <a:rPr lang="sk-SK" sz="2000" dirty="0"/>
              <a:t> s </a:t>
            </a:r>
            <a:r>
              <a:rPr lang="sk-SK" sz="2000" i="1" dirty="0"/>
              <a:t>Androidom</a:t>
            </a:r>
            <a:r>
              <a:rPr lang="sk-SK" sz="2000" dirty="0"/>
              <a:t> a ostatných zariadeniach bez </a:t>
            </a:r>
            <a:r>
              <a:rPr lang="sk-SK" sz="2000" i="1" dirty="0"/>
              <a:t>Androidu</a:t>
            </a:r>
            <a:endParaRPr lang="sk-SK" sz="2000" dirty="0"/>
          </a:p>
        </p:txBody>
      </p:sp>
    </p:spTree>
  </p:cSld>
  <p:clrMapOvr>
    <a:masterClrMapping/>
  </p:clrMapOvr>
  <p:transition spd="slow" advTm="15132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Nadpis 1">
            <a:extLst>
              <a:ext uri="{FF2B5EF4-FFF2-40B4-BE49-F238E27FC236}">
                <a16:creationId xmlns:a16="http://schemas.microsoft.com/office/drawing/2014/main" id="{DF19FED2-BB99-FBBC-A4AF-2AD1FCCC6C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825" y="2060575"/>
            <a:ext cx="8226425" cy="4508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/>
            <a:r>
              <a:rPr lang="sk-SK" altLang="sk-SK" sz="3200">
                <a:latin typeface="Arial" panose="020B0604020202020204" pitchFamily="34" charset="0"/>
              </a:rPr>
              <a:t>Zariadenia FiskalPRO s Androidom</a:t>
            </a:r>
            <a:endParaRPr lang="en-US" altLang="sk-SK" sz="4000">
              <a:latin typeface="Calibri" panose="020F0502020204030204" pitchFamily="34" charset="0"/>
            </a:endParaRPr>
          </a:p>
        </p:txBody>
      </p:sp>
      <p:sp>
        <p:nvSpPr>
          <p:cNvPr id="9219" name="Zástupný symbol obsahu 2">
            <a:extLst>
              <a:ext uri="{FF2B5EF4-FFF2-40B4-BE49-F238E27FC236}">
                <a16:creationId xmlns:a16="http://schemas.microsoft.com/office/drawing/2014/main" id="{8152F0D8-C616-0943-DD2E-D2967B5BFB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25" y="2636838"/>
            <a:ext cx="8658225" cy="2016125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Pri týchto zariadeniach je na nastavenie posielania príkazu na platbu kartou z </a:t>
            </a:r>
            <a:r>
              <a:rPr lang="sk-SK" sz="2000" dirty="0" err="1"/>
              <a:t>OBERON</a:t>
            </a:r>
            <a:r>
              <a:rPr lang="sk-SK" sz="2000" dirty="0"/>
              <a:t>-u a nie zo zariadenia potrebné v ponuke </a:t>
            </a:r>
            <a:r>
              <a:rPr lang="sk-SK" sz="2000" i="1" dirty="0" err="1"/>
              <a:t>FiskalPRO</a:t>
            </a:r>
            <a:r>
              <a:rPr lang="sk-SK" sz="2000" i="1" dirty="0"/>
              <a:t> Manager, INTERPRETER</a:t>
            </a:r>
            <a:r>
              <a:rPr lang="sk-SK" sz="2000" dirty="0"/>
              <a:t> začiarknuť pole </a:t>
            </a:r>
            <a:r>
              <a:rPr lang="sk-SK" sz="2000" b="1" i="1" dirty="0"/>
              <a:t>Zakázať platobný terminál v prípade platby kartou pri uzavretí dokladu cez interpreter (</a:t>
            </a:r>
            <a:r>
              <a:rPr lang="sk-SK" sz="2000" b="1" i="1" dirty="0" err="1"/>
              <a:t>FTCLOSE</a:t>
            </a:r>
            <a:r>
              <a:rPr lang="sk-SK" sz="2000" b="1" i="1" dirty="0"/>
              <a:t>)</a:t>
            </a:r>
            <a:r>
              <a:rPr lang="sk-SK" sz="2000" dirty="0"/>
              <a:t>; pri zapnutí režimu platobného terminálu sa postupuje podľa návodu dodávateľa</a:t>
            </a:r>
            <a:endParaRPr lang="sk-SK" sz="2000" b="1" i="1" dirty="0"/>
          </a:p>
        </p:txBody>
      </p:sp>
    </p:spTree>
  </p:cSld>
  <p:clrMapOvr>
    <a:masterClrMapping/>
  </p:clrMapOvr>
  <p:transition spd="slow" advTm="15132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>
            <a:extLst>
              <a:ext uri="{FF2B5EF4-FFF2-40B4-BE49-F238E27FC236}">
                <a16:creationId xmlns:a16="http://schemas.microsoft.com/office/drawing/2014/main" id="{8C83CACD-340F-4F4B-A760-5CFA91A3FA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825" y="2060575"/>
            <a:ext cx="8226425" cy="4508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/>
            <a:r>
              <a:rPr lang="sk-SK" altLang="sk-SK" sz="3200">
                <a:latin typeface="Arial" panose="020B0604020202020204" pitchFamily="34" charset="0"/>
              </a:rPr>
              <a:t>Zariadenia FiskalPRO bez Androidu</a:t>
            </a:r>
            <a:endParaRPr lang="en-US" altLang="sk-SK" sz="4000">
              <a:latin typeface="Calibri" panose="020F0502020204030204" pitchFamily="34" charset="0"/>
            </a:endParaRPr>
          </a:p>
        </p:txBody>
      </p:sp>
      <p:sp>
        <p:nvSpPr>
          <p:cNvPr id="9219" name="Zástupný symbol obsahu 2">
            <a:extLst>
              <a:ext uri="{FF2B5EF4-FFF2-40B4-BE49-F238E27FC236}">
                <a16:creationId xmlns:a16="http://schemas.microsoft.com/office/drawing/2014/main" id="{42CDC11E-9D7D-DCDC-0983-A3765E589E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25" y="2636838"/>
            <a:ext cx="8081963" cy="2016125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Na zapnutie režimu platobného terminálu (popri režime fiškálneho zariadenia) sa nastavuje </a:t>
            </a:r>
            <a:r>
              <a:rPr lang="sk-SK" sz="2000" dirty="0" err="1"/>
              <a:t>lokácia</a:t>
            </a:r>
            <a:r>
              <a:rPr lang="sk-SK" sz="2000" dirty="0"/>
              <a:t> na hodnotu 0 (6212=0)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Na nastavenie posielania príkazu na platbu kartou z </a:t>
            </a:r>
            <a:r>
              <a:rPr lang="sk-SK" sz="2000" dirty="0" err="1"/>
              <a:t>OBERON</a:t>
            </a:r>
            <a:r>
              <a:rPr lang="sk-SK" sz="2000" dirty="0"/>
              <a:t>-u a nie zo zariadenia sa nastavuje </a:t>
            </a:r>
            <a:r>
              <a:rPr lang="sk-SK" sz="2000" dirty="0" err="1"/>
              <a:t>lokácia</a:t>
            </a:r>
            <a:r>
              <a:rPr lang="sk-SK" sz="2000" dirty="0"/>
              <a:t> 6408 na inú hodnotu ako 2, napr. 99 (6408=99)</a:t>
            </a:r>
          </a:p>
          <a:p>
            <a:pPr marL="180000" indent="-180000" algn="l" eaLnBrk="1" hangingPunct="1">
              <a:buClr>
                <a:schemeClr val="accent4"/>
              </a:buClr>
              <a:buFont typeface="Arial" panose="020B0604020202020204" pitchFamily="34" charset="0"/>
              <a:buChar char="•"/>
              <a:defRPr/>
            </a:pPr>
            <a:r>
              <a:rPr lang="sk-SK" sz="2000" dirty="0"/>
              <a:t>Po nastavení </a:t>
            </a:r>
            <a:r>
              <a:rPr lang="sk-SK" sz="2000" dirty="0" err="1"/>
              <a:t>lokácií</a:t>
            </a:r>
            <a:r>
              <a:rPr lang="sk-SK" sz="2000" dirty="0"/>
              <a:t> je potrebné zariadenie </a:t>
            </a:r>
            <a:r>
              <a:rPr lang="sk-SK" sz="2000" b="1" dirty="0"/>
              <a:t>reštartovať</a:t>
            </a:r>
            <a:endParaRPr lang="sk-SK" sz="2000" b="1" i="1" dirty="0"/>
          </a:p>
        </p:txBody>
      </p:sp>
    </p:spTree>
  </p:cSld>
  <p:clrMapOvr>
    <a:masterClrMapping/>
  </p:clrMapOvr>
  <p:transition spd="slow" advTm="15132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Nadpis 1">
            <a:extLst>
              <a:ext uri="{FF2B5EF4-FFF2-40B4-BE49-F238E27FC236}">
                <a16:creationId xmlns:a16="http://schemas.microsoft.com/office/drawing/2014/main" id="{FD4BD30E-7411-16FD-0790-5A99AD3A15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825" y="2420938"/>
            <a:ext cx="8226425" cy="450850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l" eaLnBrk="1" hangingPunct="1"/>
            <a:r>
              <a:rPr lang="sk-SK" altLang="sk-SK" sz="3200">
                <a:latin typeface="Arial" panose="020B0604020202020204" pitchFamily="34" charset="0"/>
              </a:rPr>
              <a:t>Zariadenia FiskalPRO 2 v 1</a:t>
            </a:r>
            <a:endParaRPr lang="en-US" altLang="sk-SK" sz="4000">
              <a:latin typeface="Calibri" panose="020F0502020204030204" pitchFamily="34" charset="0"/>
            </a:endParaRPr>
          </a:p>
        </p:txBody>
      </p:sp>
      <p:sp>
        <p:nvSpPr>
          <p:cNvPr id="9219" name="Zástupný symbol obsahu 2">
            <a:extLst>
              <a:ext uri="{FF2B5EF4-FFF2-40B4-BE49-F238E27FC236}">
                <a16:creationId xmlns:a16="http://schemas.microsoft.com/office/drawing/2014/main" id="{BDBED6D0-24DF-3AA9-8332-A3C628E1E9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25" y="2997200"/>
            <a:ext cx="8658225" cy="1439863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marL="554400" indent="-360000" algn="l" eaLnBrk="1" hangingPunct="1">
              <a:buClr>
                <a:schemeClr val="accent4"/>
              </a:buClr>
              <a:buFont typeface="+mj-lt"/>
              <a:buAutoNum type="arabicPeriod" startAt="3"/>
              <a:defRPr/>
            </a:pPr>
            <a:r>
              <a:rPr lang="sk-SK" sz="2000" dirty="0"/>
              <a:t>V treťom kroku je potrebné zariadenie pridať medzi zariadenia v systéme </a:t>
            </a:r>
            <a:r>
              <a:rPr lang="sk-SK" sz="2000" dirty="0" err="1"/>
              <a:t>OBERON</a:t>
            </a:r>
            <a:r>
              <a:rPr lang="sk-SK" sz="2000" dirty="0"/>
              <a:t> </a:t>
            </a:r>
            <a:r>
              <a:rPr lang="sk-SK" sz="2000" b="1" dirty="0"/>
              <a:t>aj ako platobný terminál </a:t>
            </a:r>
            <a:r>
              <a:rPr lang="sk-SK" sz="2000" dirty="0"/>
              <a:t>(nestačí ho pridať len ako fiškálne zariadenie)</a:t>
            </a:r>
          </a:p>
        </p:txBody>
      </p:sp>
    </p:spTree>
  </p:cSld>
  <p:clrMapOvr>
    <a:masterClrMapping/>
  </p:clrMapOvr>
  <p:transition spd="slow" advTm="15132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Nadpis 1">
            <a:extLst>
              <a:ext uri="{FF2B5EF4-FFF2-40B4-BE49-F238E27FC236}">
                <a16:creationId xmlns:a16="http://schemas.microsoft.com/office/drawing/2014/main" id="{D42BB314-8F1B-515D-C937-316B3DC7CDA1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9144000" cy="431800"/>
          </a:xfrm>
          <a:prstGeom prst="rect">
            <a:avLst/>
          </a:prstGeom>
          <a:solidFill>
            <a:srgbClr val="552B8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sk-SK" sz="1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Pridanie zariadenia FiskalPRO ako platobného terminálu (ponuka Servis, Zariadenia)</a:t>
            </a:r>
          </a:p>
        </p:txBody>
      </p:sp>
      <p:pic>
        <p:nvPicPr>
          <p:cNvPr id="35843" name="Obrázek 1">
            <a:extLst>
              <a:ext uri="{FF2B5EF4-FFF2-40B4-BE49-F238E27FC236}">
                <a16:creationId xmlns:a16="http://schemas.microsoft.com/office/drawing/2014/main" id="{748E00B5-48B9-0A0B-2500-CAC89727D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620713"/>
            <a:ext cx="8420100" cy="597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Nadpis 1">
            <a:extLst>
              <a:ext uri="{FF2B5EF4-FFF2-40B4-BE49-F238E27FC236}">
                <a16:creationId xmlns:a16="http://schemas.microsoft.com/office/drawing/2014/main" id="{82CEF315-3BE3-6907-792F-FDA2E6AB6C34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9144000" cy="431800"/>
          </a:xfrm>
          <a:prstGeom prst="rect">
            <a:avLst/>
          </a:prstGeom>
          <a:solidFill>
            <a:srgbClr val="552B8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sk-SK" sz="1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Zariadenie FiskalPRO pridané ako fiškálne zariadenie aj platobný terminál</a:t>
            </a:r>
          </a:p>
        </p:txBody>
      </p:sp>
      <p:pic>
        <p:nvPicPr>
          <p:cNvPr id="36867" name="Obrázek 1">
            <a:extLst>
              <a:ext uri="{FF2B5EF4-FFF2-40B4-BE49-F238E27FC236}">
                <a16:creationId xmlns:a16="http://schemas.microsoft.com/office/drawing/2014/main" id="{9A470708-AA8F-0B56-7AE4-1172F0EA6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620713"/>
            <a:ext cx="8420100" cy="597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Nadpis 1">
            <a:extLst>
              <a:ext uri="{FF2B5EF4-FFF2-40B4-BE49-F238E27FC236}">
                <a16:creationId xmlns:a16="http://schemas.microsoft.com/office/drawing/2014/main" id="{B60974A5-FE03-32CD-FCD6-DA1EE5E30D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2276475"/>
            <a:ext cx="7772400" cy="1470025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r>
              <a:rPr lang="sk-SK" altLang="sk-SK" sz="4000">
                <a:latin typeface="Arial" panose="020B0604020202020204" pitchFamily="34" charset="0"/>
              </a:rPr>
              <a:t>Ďakujem za pozornosť.</a:t>
            </a:r>
          </a:p>
        </p:txBody>
      </p:sp>
      <p:sp>
        <p:nvSpPr>
          <p:cNvPr id="37891" name="Podnadpis 2">
            <a:extLst>
              <a:ext uri="{FF2B5EF4-FFF2-40B4-BE49-F238E27FC236}">
                <a16:creationId xmlns:a16="http://schemas.microsoft.com/office/drawing/2014/main" id="{6F9D89C0-DA1A-732E-43D6-2C79CA4F1F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47875" y="4005263"/>
            <a:ext cx="6408738" cy="1368425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 algn="just"/>
            <a:r>
              <a:rPr lang="sk-SK" altLang="sk-SK" sz="1800">
                <a:latin typeface="Arial" panose="020B0604020202020204" pitchFamily="34" charset="0"/>
              </a:rPr>
              <a:t>				</a:t>
            </a:r>
            <a:r>
              <a:rPr lang="sk-SK" altLang="sk-SK" sz="1400">
                <a:latin typeface="Arial" panose="020B0604020202020204" pitchFamily="34" charset="0"/>
              </a:rPr>
              <a:t>Pavol Žiak, konateľ</a:t>
            </a:r>
          </a:p>
          <a:p>
            <a:pPr algn="just"/>
            <a:r>
              <a:rPr lang="sk-SK" altLang="sk-SK" sz="1400">
                <a:latin typeface="Arial" panose="020B0604020202020204" pitchFamily="34" charset="0"/>
              </a:rPr>
              <a:t>				EXALOGIC, s.r.o.</a:t>
            </a:r>
          </a:p>
          <a:p>
            <a:pPr algn="just"/>
            <a:r>
              <a:rPr lang="sk-SK" altLang="sk-SK" sz="1400">
                <a:latin typeface="Arial" panose="020B0604020202020204" pitchFamily="34" charset="0"/>
              </a:rPr>
              <a:t>				E-mail: ziak@exalogic.sk</a:t>
            </a:r>
            <a:endParaRPr lang="sk-SK" altLang="sk-SK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1_Nadpis_I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_Motív 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27777</TotalTime>
  <Words>838</Words>
  <Application>Microsoft Office PowerPoint</Application>
  <PresentationFormat>Prezentácia na obrazovke (4:3)</PresentationFormat>
  <Paragraphs>68</Paragraphs>
  <Slides>21</Slides>
  <Notes>12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21</vt:i4>
      </vt:variant>
    </vt:vector>
  </HeadingPairs>
  <TitlesOfParts>
    <vt:vector size="25" baseType="lpstr">
      <vt:lpstr>Calibri</vt:lpstr>
      <vt:lpstr>Arial</vt:lpstr>
      <vt:lpstr>Wingdings</vt:lpstr>
      <vt:lpstr>1_Nadpis_III</vt:lpstr>
      <vt:lpstr>Prezentácia programu PowerPoint</vt:lpstr>
      <vt:lpstr>Prezentácia programu PowerPoint</vt:lpstr>
      <vt:lpstr>Prepojenie OBERON-u s FiskalPRO</vt:lpstr>
      <vt:lpstr>Automatické overenie platobnej transakcie</vt:lpstr>
      <vt:lpstr>Prezentácia programu PowerPoint</vt:lpstr>
      <vt:lpstr>Manuálne overenie platobnej transakcie</vt:lpstr>
      <vt:lpstr>Prezentácia programu PowerPoint</vt:lpstr>
      <vt:lpstr>Zrušenie príznaku platobnej transakcie</vt:lpstr>
      <vt:lpstr>Prezentácia programu PowerPoint</vt:lpstr>
      <vt:lpstr>Automatické overenie zaevidovania dokladu</vt:lpstr>
      <vt:lpstr>S dokladom nie je možné pracovať</vt:lpstr>
      <vt:lpstr>Prezentácia programu PowerPoint</vt:lpstr>
      <vt:lpstr>Zariadenia FiskalPRO 2 v 1</vt:lpstr>
      <vt:lpstr>Prezentácia programu PowerPoint</vt:lpstr>
      <vt:lpstr>Zariadenia FiskalPRO 2 v 1</vt:lpstr>
      <vt:lpstr>Zariadenia FiskalPRO s Androidom</vt:lpstr>
      <vt:lpstr>Zariadenia FiskalPRO bez Androidu</vt:lpstr>
      <vt:lpstr>Zariadenia FiskalPRO 2 v 1</vt:lpstr>
      <vt:lpstr>Prezentácia programu PowerPoint</vt:lpstr>
      <vt:lpstr>Prezentácia programu PowerPoint</vt:lpstr>
      <vt:lpstr>Ďakujem za pozornosť.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OBERON</dc:title>
  <dc:creator>Štefan Kucík</dc:creator>
  <cp:lastModifiedBy>Jozef Masarik</cp:lastModifiedBy>
  <cp:revision>1373</cp:revision>
  <cp:lastPrinted>2024-02-15T14:34:26Z</cp:lastPrinted>
  <dcterms:created xsi:type="dcterms:W3CDTF">2011-11-29T21:40:42Z</dcterms:created>
  <dcterms:modified xsi:type="dcterms:W3CDTF">2024-05-22T06:51:28Z</dcterms:modified>
</cp:coreProperties>
</file>